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96" r:id="rId3"/>
    <p:sldId id="290" r:id="rId4"/>
    <p:sldId id="277" r:id="rId5"/>
    <p:sldId id="284" r:id="rId6"/>
    <p:sldId id="285" r:id="rId7"/>
    <p:sldId id="282" r:id="rId8"/>
    <p:sldId id="28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20" y="4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D72DED5-C64D-435F-89C1-AE3598E24A53}" type="datetimeFigureOut">
              <a:rPr lang="en-US" smtClean="0"/>
              <a:t>4/4/2013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47617DC-0E0C-49F9-A4C6-7668383EE82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72DED5-C64D-435F-89C1-AE3598E24A53}" type="datetimeFigureOut">
              <a:rPr lang="en-US" smtClean="0"/>
              <a:t>4/4/2013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617DC-0E0C-49F9-A4C6-7668383EE8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72DED5-C64D-435F-89C1-AE3598E24A53}" type="datetimeFigureOut">
              <a:rPr lang="en-US" smtClean="0"/>
              <a:t>4/4/2013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617DC-0E0C-49F9-A4C6-7668383EE8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72DED5-C64D-435F-89C1-AE3598E24A53}" type="datetimeFigureOut">
              <a:rPr lang="en-US" smtClean="0"/>
              <a:t>4/4/2013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617DC-0E0C-49F9-A4C6-7668383EE82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D72DED5-C64D-435F-89C1-AE3598E24A53}" type="datetimeFigureOut">
              <a:rPr lang="en-US" smtClean="0"/>
              <a:t>4/4/2013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617DC-0E0C-49F9-A4C6-7668383EE82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72DED5-C64D-435F-89C1-AE3598E24A53}" type="datetimeFigureOut">
              <a:rPr lang="en-US" smtClean="0"/>
              <a:t>4/4/2013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617DC-0E0C-49F9-A4C6-7668383EE82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D72DED5-C64D-435F-89C1-AE3598E24A53}" type="datetimeFigureOut">
              <a:rPr lang="en-US" smtClean="0"/>
              <a:t>4/4/2013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617DC-0E0C-49F9-A4C6-7668383EE82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D72DED5-C64D-435F-89C1-AE3598E24A53}" type="datetimeFigureOut">
              <a:rPr lang="en-US" smtClean="0"/>
              <a:t>4/4/2013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617DC-0E0C-49F9-A4C6-7668383EE8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72DED5-C64D-435F-89C1-AE3598E24A53}" type="datetimeFigureOut">
              <a:rPr lang="en-US" smtClean="0"/>
              <a:t>4/4/2013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617DC-0E0C-49F9-A4C6-7668383EE8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72DED5-C64D-435F-89C1-AE3598E24A53}" type="datetimeFigureOut">
              <a:rPr lang="en-US" smtClean="0"/>
              <a:t>4/4/2013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617DC-0E0C-49F9-A4C6-7668383EE82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D72DED5-C64D-435F-89C1-AE3598E24A53}" type="datetimeFigureOut">
              <a:rPr lang="en-US" smtClean="0"/>
              <a:t>4/4/2013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47617DC-0E0C-49F9-A4C6-7668383EE82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D72DED5-C64D-435F-89C1-AE3598E24A53}" type="datetimeFigureOut">
              <a:rPr lang="en-US" smtClean="0"/>
              <a:t>4/4/2013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7617DC-0E0C-49F9-A4C6-7668383EE82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8153400" cy="1219200"/>
          </a:xfrm>
        </p:spPr>
        <p:txBody>
          <a:bodyPr>
            <a:normAutofit/>
          </a:bodyPr>
          <a:lstStyle/>
          <a:p>
            <a:pPr algn="ctr"/>
            <a:r>
              <a:rPr lang="en-US" sz="4000" dirty="0">
                <a:effectLst/>
              </a:rPr>
              <a:t>Language of poetry I</a:t>
            </a:r>
            <a:endParaRPr lang="en-US" dirty="0"/>
          </a:p>
        </p:txBody>
      </p:sp>
      <p:sp>
        <p:nvSpPr>
          <p:cNvPr id="3" name="Subtitle 2"/>
          <p:cNvSpPr>
            <a:spLocks noGrp="1"/>
          </p:cNvSpPr>
          <p:nvPr>
            <p:ph type="subTitle" idx="1"/>
          </p:nvPr>
        </p:nvSpPr>
        <p:spPr>
          <a:xfrm>
            <a:off x="609600" y="2514600"/>
            <a:ext cx="8229600" cy="2743200"/>
          </a:xfrm>
        </p:spPr>
        <p:txBody>
          <a:bodyPr>
            <a:normAutofit fontScale="77500" lnSpcReduction="20000"/>
          </a:bodyPr>
          <a:lstStyle/>
          <a:p>
            <a:pPr lvl="0" algn="l"/>
            <a:r>
              <a:rPr lang="en-US" sz="5400" b="1" dirty="0" smtClean="0"/>
              <a:t>Similarity </a:t>
            </a:r>
          </a:p>
          <a:p>
            <a:pPr lvl="0" algn="l"/>
            <a:r>
              <a:rPr lang="en-US" sz="5400" b="1" dirty="0" smtClean="0"/>
              <a:t>Contrariety </a:t>
            </a:r>
          </a:p>
          <a:p>
            <a:pPr lvl="0" algn="l"/>
            <a:r>
              <a:rPr lang="en-US" sz="5400" b="1" dirty="0" smtClean="0"/>
              <a:t>Affiliation </a:t>
            </a:r>
          </a:p>
          <a:p>
            <a:pPr lvl="0" algn="l"/>
            <a:r>
              <a:rPr lang="en-US" sz="5400" b="1" dirty="0" smtClean="0"/>
              <a:t>Imagination</a:t>
            </a:r>
            <a:endParaRPr lang="en-US" sz="5400" b="1" dirty="0"/>
          </a:p>
        </p:txBody>
      </p:sp>
    </p:spTree>
    <p:extLst>
      <p:ext uri="{BB962C8B-B14F-4D97-AF65-F5344CB8AC3E}">
        <p14:creationId xmlns:p14="http://schemas.microsoft.com/office/powerpoint/2010/main" val="1242947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0"/>
                                  </p:iterate>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grpId="1" nodeType="clickEffect">
                                  <p:stCondLst>
                                    <p:cond delay="0"/>
                                  </p:stCondLst>
                                  <p:iterate type="lt">
                                    <p:tmPct val="0"/>
                                  </p:iterate>
                                  <p:childTnLst>
                                    <p:set>
                                      <p:cBhvr>
                                        <p:cTn id="26" dur="1" fill="hold">
                                          <p:stCondLst>
                                            <p:cond delay="0"/>
                                          </p:stCondLst>
                                        </p:cTn>
                                        <p:tgtEl>
                                          <p:spTgt spid="3">
                                            <p:txEl>
                                              <p:pRg st="0" end="0"/>
                                            </p:txEl>
                                          </p:spTgt>
                                        </p:tgtEl>
                                        <p:attrNameLst>
                                          <p:attrName>style.visibility</p:attrName>
                                        </p:attrNameLst>
                                      </p:cBhvr>
                                      <p:to>
                                        <p:strVal val="visible"/>
                                      </p:to>
                                    </p:set>
                                    <p:animEffect transition="in" filter="fade">
                                      <p:cBhvr>
                                        <p:cTn id="27" dur="2000"/>
                                        <p:tgtEl>
                                          <p:spTgt spid="3">
                                            <p:txEl>
                                              <p:pRg st="0" end="0"/>
                                            </p:txEl>
                                          </p:spTgt>
                                        </p:tgtEl>
                                      </p:cBhvr>
                                    </p:animEffect>
                                    <p:anim calcmode="lin" valueType="num">
                                      <p:cBhvr>
                                        <p:cTn id="2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grpId="1" nodeType="clickEffect">
                                  <p:stCondLst>
                                    <p:cond delay="0"/>
                                  </p:stCondLst>
                                  <p:iterate type="lt">
                                    <p:tmPct val="0"/>
                                  </p:iterate>
                                  <p:childTnLst>
                                    <p:set>
                                      <p:cBhvr>
                                        <p:cTn id="33" dur="1" fill="hold">
                                          <p:stCondLst>
                                            <p:cond delay="0"/>
                                          </p:stCondLst>
                                        </p:cTn>
                                        <p:tgtEl>
                                          <p:spTgt spid="3">
                                            <p:txEl>
                                              <p:pRg st="1" end="1"/>
                                            </p:txEl>
                                          </p:spTgt>
                                        </p:tgtEl>
                                        <p:attrNameLst>
                                          <p:attrName>style.visibility</p:attrName>
                                        </p:attrNameLst>
                                      </p:cBhvr>
                                      <p:to>
                                        <p:strVal val="visible"/>
                                      </p:to>
                                    </p:set>
                                    <p:animEffect transition="in" filter="fade">
                                      <p:cBhvr>
                                        <p:cTn id="34" dur="2000"/>
                                        <p:tgtEl>
                                          <p:spTgt spid="3">
                                            <p:txEl>
                                              <p:pRg st="1" end="1"/>
                                            </p:txEl>
                                          </p:spTgt>
                                        </p:tgtEl>
                                      </p:cBhvr>
                                    </p:animEffect>
                                    <p:anim calcmode="lin" valueType="num">
                                      <p:cBhvr>
                                        <p:cTn id="3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3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45" presetClass="entr" presetSubtype="0" fill="hold" grpId="1" nodeType="clickEffect">
                                  <p:stCondLst>
                                    <p:cond delay="0"/>
                                  </p:stCondLst>
                                  <p:iterate type="lt">
                                    <p:tmPct val="0"/>
                                  </p:iterate>
                                  <p:childTnLst>
                                    <p:set>
                                      <p:cBhvr>
                                        <p:cTn id="40" dur="1" fill="hold">
                                          <p:stCondLst>
                                            <p:cond delay="0"/>
                                          </p:stCondLst>
                                        </p:cTn>
                                        <p:tgtEl>
                                          <p:spTgt spid="3">
                                            <p:txEl>
                                              <p:pRg st="2" end="2"/>
                                            </p:txEl>
                                          </p:spTgt>
                                        </p:tgtEl>
                                        <p:attrNameLst>
                                          <p:attrName>style.visibility</p:attrName>
                                        </p:attrNameLst>
                                      </p:cBhvr>
                                      <p:to>
                                        <p:strVal val="visible"/>
                                      </p:to>
                                    </p:set>
                                    <p:animEffect transition="in" filter="fade">
                                      <p:cBhvr>
                                        <p:cTn id="41" dur="2000"/>
                                        <p:tgtEl>
                                          <p:spTgt spid="3">
                                            <p:txEl>
                                              <p:pRg st="2" end="2"/>
                                            </p:txEl>
                                          </p:spTgt>
                                        </p:tgtEl>
                                      </p:cBhvr>
                                    </p:animEffect>
                                    <p:anim calcmode="lin" valueType="num">
                                      <p:cBhvr>
                                        <p:cTn id="4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4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45" presetClass="entr" presetSubtype="0" fill="hold" grpId="1" nodeType="clickEffect">
                                  <p:stCondLst>
                                    <p:cond delay="0"/>
                                  </p:stCondLst>
                                  <p:iterate type="lt">
                                    <p:tmPct val="0"/>
                                  </p:iterate>
                                  <p:childTnLst>
                                    <p:set>
                                      <p:cBhvr>
                                        <p:cTn id="47" dur="1" fill="hold">
                                          <p:stCondLst>
                                            <p:cond delay="0"/>
                                          </p:stCondLst>
                                        </p:cTn>
                                        <p:tgtEl>
                                          <p:spTgt spid="3">
                                            <p:txEl>
                                              <p:pRg st="3" end="3"/>
                                            </p:txEl>
                                          </p:spTgt>
                                        </p:tgtEl>
                                        <p:attrNameLst>
                                          <p:attrName>style.visibility</p:attrName>
                                        </p:attrNameLst>
                                      </p:cBhvr>
                                      <p:to>
                                        <p:strVal val="visible"/>
                                      </p:to>
                                    </p:set>
                                    <p:animEffect transition="in" filter="fade">
                                      <p:cBhvr>
                                        <p:cTn id="48" dur="2000"/>
                                        <p:tgtEl>
                                          <p:spTgt spid="3">
                                            <p:txEl>
                                              <p:pRg st="3" end="3"/>
                                            </p:txEl>
                                          </p:spTgt>
                                        </p:tgtEl>
                                      </p:cBhvr>
                                    </p:animEffect>
                                    <p:anim calcmode="lin" valueType="num">
                                      <p:cBhvr>
                                        <p:cTn id="4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5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Antithesis</a:t>
            </a:r>
            <a:endParaRPr lang="en-US" dirty="0"/>
          </a:p>
        </p:txBody>
      </p:sp>
      <p:sp>
        <p:nvSpPr>
          <p:cNvPr id="3" name="Content Placeholder 2"/>
          <p:cNvSpPr>
            <a:spLocks noGrp="1"/>
          </p:cNvSpPr>
          <p:nvPr>
            <p:ph idx="1"/>
          </p:nvPr>
        </p:nvSpPr>
        <p:spPr/>
        <p:txBody>
          <a:bodyPr/>
          <a:lstStyle/>
          <a:p>
            <a:r>
              <a:rPr lang="en-US" dirty="0"/>
              <a:t>Antithesis</a:t>
            </a:r>
          </a:p>
          <a:p>
            <a:r>
              <a:rPr lang="en-US" dirty="0"/>
              <a:t>It is the repetition of grammatically similar words, phrases of opposed or contrary meaning in a sentence. This is also referred to as balanced sentence. This grammatical device may be stretched over several paragraphs.	*</a:t>
            </a:r>
          </a:p>
          <a:p>
            <a:r>
              <a:rPr lang="en-US" dirty="0"/>
              <a:t>Examples:</a:t>
            </a:r>
          </a:p>
          <a:p>
            <a:r>
              <a:rPr lang="en-US" dirty="0"/>
              <a:t>'While the ignorant condemn learning, the learned condemn ignorance.'</a:t>
            </a:r>
          </a:p>
          <a:p>
            <a:r>
              <a:rPr lang="en-US" dirty="0"/>
              <a:t>'Fair is foul, foul is fair...'</a:t>
            </a:r>
          </a:p>
          <a:p>
            <a:endParaRPr lang="en-US" dirty="0"/>
          </a:p>
        </p:txBody>
      </p:sp>
    </p:spTree>
    <p:extLst>
      <p:ext uri="{BB962C8B-B14F-4D97-AF65-F5344CB8AC3E}">
        <p14:creationId xmlns:p14="http://schemas.microsoft.com/office/powerpoint/2010/main" val="2580933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Epigram, Oxymoron</a:t>
            </a:r>
            <a:endParaRPr lang="en-US" dirty="0"/>
          </a:p>
        </p:txBody>
      </p:sp>
      <p:sp>
        <p:nvSpPr>
          <p:cNvPr id="3" name="Content Placeholder 2"/>
          <p:cNvSpPr>
            <a:spLocks noGrp="1"/>
          </p:cNvSpPr>
          <p:nvPr>
            <p:ph idx="1"/>
          </p:nvPr>
        </p:nvSpPr>
        <p:spPr/>
        <p:txBody>
          <a:bodyPr>
            <a:normAutofit fontScale="62500" lnSpcReduction="20000"/>
          </a:bodyPr>
          <a:lstStyle/>
          <a:p>
            <a:r>
              <a:rPr lang="en-US" b="1" dirty="0"/>
              <a:t>Parallel</a:t>
            </a:r>
          </a:p>
          <a:p>
            <a:r>
              <a:rPr lang="en-US" dirty="0"/>
              <a:t>This is an extended antithesis, but a prolonged comparison that brings out the contrast between two persons or things. Example:</a:t>
            </a:r>
          </a:p>
          <a:p>
            <a:r>
              <a:rPr lang="en-US" dirty="0"/>
              <a:t>How far that little candle throws its beam! So shines a good deed in a naughty world.</a:t>
            </a:r>
          </a:p>
          <a:p>
            <a:r>
              <a:rPr lang="en-US" b="1" dirty="0" smtClean="0"/>
              <a:t>Epigram</a:t>
            </a:r>
            <a:endParaRPr lang="en-US" b="1" dirty="0"/>
          </a:p>
          <a:p>
            <a:r>
              <a:rPr lang="en-US" dirty="0"/>
              <a:t>This is a brief witty saying that sounds contradictory at first, but upon further investigation is found to be full of truth Example: 'More haste, less speed.' Other examples are:</a:t>
            </a:r>
          </a:p>
          <a:p>
            <a:r>
              <a:rPr lang="en-US" dirty="0" smtClean="0"/>
              <a:t>Afraid </a:t>
            </a:r>
            <a:r>
              <a:rPr lang="en-US" dirty="0"/>
              <a:t>of death, the world dies; Afraid of love, people die Afraid of light, roses die.</a:t>
            </a:r>
          </a:p>
          <a:p>
            <a:r>
              <a:rPr lang="en-US" dirty="0"/>
              <a:t>(</a:t>
            </a:r>
            <a:r>
              <a:rPr lang="en-US" dirty="0" err="1"/>
              <a:t>Ossie</a:t>
            </a:r>
            <a:r>
              <a:rPr lang="en-US" dirty="0"/>
              <a:t> </a:t>
            </a:r>
            <a:r>
              <a:rPr lang="en-US" dirty="0" err="1"/>
              <a:t>Enekwe</a:t>
            </a:r>
            <a:r>
              <a:rPr lang="en-US" dirty="0"/>
              <a:t>, From 'No Death at all," Broken Pots) </a:t>
            </a:r>
            <a:endParaRPr lang="en-US" dirty="0" smtClean="0"/>
          </a:p>
          <a:p>
            <a:r>
              <a:rPr lang="en-US" b="1" dirty="0" smtClean="0"/>
              <a:t>Oxymoron</a:t>
            </a:r>
            <a:endParaRPr lang="en-US" b="1" dirty="0"/>
          </a:p>
          <a:p>
            <a:r>
              <a:rPr lang="en-US" dirty="0"/>
              <a:t>This is placing close together, two words or statements that are apparently contradictory in meaning in order to achieve an effect.</a:t>
            </a:r>
          </a:p>
          <a:p>
            <a:r>
              <a:rPr lang="en-US" dirty="0"/>
              <a:t>Example:</a:t>
            </a:r>
          </a:p>
          <a:p>
            <a:r>
              <a:rPr lang="en-US" dirty="0"/>
              <a:t>Gentle winged butterfly</a:t>
            </a:r>
          </a:p>
          <a:p>
            <a:r>
              <a:rPr lang="en-US" dirty="0"/>
              <a:t>With the voiceless cry by day</a:t>
            </a:r>
          </a:p>
          <a:p>
            <a:r>
              <a:rPr lang="en-US" dirty="0"/>
              <a:t>(From </a:t>
            </a:r>
            <a:r>
              <a:rPr lang="en-US" dirty="0" err="1"/>
              <a:t>Lenrie</a:t>
            </a:r>
            <a:r>
              <a:rPr lang="en-US" dirty="0"/>
              <a:t> Peters' She came in silken Drapes)</a:t>
            </a:r>
          </a:p>
          <a:p>
            <a:endParaRPr lang="en-US" dirty="0"/>
          </a:p>
        </p:txBody>
      </p:sp>
    </p:spTree>
    <p:extLst>
      <p:ext uri="{BB962C8B-B14F-4D97-AF65-F5344CB8AC3E}">
        <p14:creationId xmlns:p14="http://schemas.microsoft.com/office/powerpoint/2010/main" val="910037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Paradox</a:t>
            </a:r>
            <a:endParaRPr lang="en-US" dirty="0"/>
          </a:p>
        </p:txBody>
      </p:sp>
      <p:sp>
        <p:nvSpPr>
          <p:cNvPr id="3" name="Content Placeholder 2"/>
          <p:cNvSpPr>
            <a:spLocks noGrp="1"/>
          </p:cNvSpPr>
          <p:nvPr>
            <p:ph idx="1"/>
          </p:nvPr>
        </p:nvSpPr>
        <p:spPr/>
        <p:txBody>
          <a:bodyPr>
            <a:normAutofit fontScale="85000" lnSpcReduction="20000"/>
          </a:bodyPr>
          <a:lstStyle/>
          <a:p>
            <a:r>
              <a:rPr lang="en-US" dirty="0"/>
              <a:t>Paradox</a:t>
            </a:r>
          </a:p>
          <a:p>
            <a:r>
              <a:rPr lang="en-US" dirty="0"/>
              <a:t>This is very much like an epigram. It is a statement that seems absurd or senseless on the surface but turns out to possess some truth on a second consideration. For example let us consider these lines from William Wordsworth's 'My Heart leaps up'</a:t>
            </a:r>
          </a:p>
          <a:p>
            <a:r>
              <a:rPr lang="en-US" dirty="0"/>
              <a:t>My heart leaps up when I behold A rainbow in the sky; So was it when my life began; . So is it now I am a man; So be it when I shall grow old, Or let me die!</a:t>
            </a:r>
          </a:p>
          <a:p>
            <a:r>
              <a:rPr lang="en-US" dirty="0"/>
              <a:t>The Child is father of the Man</a:t>
            </a:r>
            <a:r>
              <a:rPr lang="en-US" dirty="0" smtClean="0"/>
              <a:t>;</a:t>
            </a:r>
          </a:p>
          <a:p>
            <a:r>
              <a:rPr lang="en-US" b="1" dirty="0" smtClean="0"/>
              <a:t>OR</a:t>
            </a:r>
          </a:p>
          <a:p>
            <a:r>
              <a:rPr lang="en-US" dirty="0" smtClean="0"/>
              <a:t>Did </a:t>
            </a:r>
            <a:r>
              <a:rPr lang="en-US" dirty="0"/>
              <a:t>you forget justice. — Do you kill me When am already dead I, who was small and strong Now am big and weak</a:t>
            </a:r>
          </a:p>
          <a:p>
            <a:r>
              <a:rPr lang="en-US" dirty="0"/>
              <a:t>I, who was young and wise Now am old and foolish.</a:t>
            </a:r>
          </a:p>
          <a:p>
            <a:r>
              <a:rPr lang="en-US" dirty="0"/>
              <a:t>(From '</a:t>
            </a:r>
            <a:r>
              <a:rPr lang="en-US" dirty="0" err="1"/>
              <a:t>Amadioha</a:t>
            </a:r>
            <a:r>
              <a:rPr lang="en-US" dirty="0"/>
              <a:t> will answer1 by </a:t>
            </a:r>
            <a:r>
              <a:rPr lang="en-US" dirty="0" err="1"/>
              <a:t>Ezenwa</a:t>
            </a:r>
            <a:r>
              <a:rPr lang="en-US" dirty="0"/>
              <a:t> </a:t>
            </a:r>
            <a:r>
              <a:rPr lang="en-US" dirty="0" err="1"/>
              <a:t>Ohaeto</a:t>
            </a:r>
            <a:r>
              <a:rPr lang="en-US" dirty="0"/>
              <a:t>) </a:t>
            </a:r>
          </a:p>
          <a:p>
            <a:endParaRPr lang="en-US" dirty="0"/>
          </a:p>
        </p:txBody>
      </p:sp>
    </p:spTree>
    <p:extLst>
      <p:ext uri="{BB962C8B-B14F-4D97-AF65-F5344CB8AC3E}">
        <p14:creationId xmlns:p14="http://schemas.microsoft.com/office/powerpoint/2010/main" val="3987010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Climax</a:t>
            </a:r>
            <a:endParaRPr lang="en-US" dirty="0"/>
          </a:p>
        </p:txBody>
      </p:sp>
      <p:sp>
        <p:nvSpPr>
          <p:cNvPr id="3" name="Content Placeholder 2"/>
          <p:cNvSpPr>
            <a:spLocks noGrp="1"/>
          </p:cNvSpPr>
          <p:nvPr>
            <p:ph idx="1"/>
          </p:nvPr>
        </p:nvSpPr>
        <p:spPr/>
        <p:txBody>
          <a:bodyPr>
            <a:normAutofit fontScale="77500" lnSpcReduction="20000"/>
          </a:bodyPr>
          <a:lstStyle/>
          <a:p>
            <a:r>
              <a:rPr lang="en-US" dirty="0"/>
              <a:t>Climax</a:t>
            </a:r>
          </a:p>
          <a:p>
            <a:r>
              <a:rPr lang="en-US" dirty="0"/>
              <a:t>This is the arrangement of terms, words or statements to express an idea in ascending order of importance to build to a crescendo or height.</a:t>
            </a:r>
          </a:p>
          <a:p>
            <a:r>
              <a:rPr lang="en-US" dirty="0"/>
              <a:t>Let us take a look </a:t>
            </a:r>
            <a:r>
              <a:rPr lang="en-US" dirty="0" smtClean="0"/>
              <a:t>at</a:t>
            </a:r>
          </a:p>
          <a:p>
            <a:r>
              <a:rPr lang="en-US" b="1" dirty="0"/>
              <a:t>“TERROR” by	Peter </a:t>
            </a:r>
            <a:r>
              <a:rPr lang="en-US" b="1" dirty="0" err="1"/>
              <a:t>Onwudinjo</a:t>
            </a:r>
            <a:endParaRPr lang="en-US" dirty="0"/>
          </a:p>
          <a:p>
            <a:r>
              <a:rPr lang="en-US" dirty="0"/>
              <a:t> </a:t>
            </a:r>
          </a:p>
          <a:p>
            <a:r>
              <a:rPr lang="en-US" dirty="0"/>
              <a:t>Who can tell the terror </a:t>
            </a:r>
          </a:p>
          <a:p>
            <a:r>
              <a:rPr lang="en-US" dirty="0"/>
              <a:t>In the flight</a:t>
            </a:r>
          </a:p>
          <a:p>
            <a:r>
              <a:rPr lang="en-US" dirty="0"/>
              <a:t>Of the wrenched-off heads in spray, </a:t>
            </a:r>
          </a:p>
          <a:p>
            <a:r>
              <a:rPr lang="en-US" dirty="0"/>
              <a:t>Or the grotesque stagger of the head</a:t>
            </a:r>
          </a:p>
          <a:p>
            <a:r>
              <a:rPr lang="en-US" dirty="0"/>
              <a:t>Less trunk in flight</a:t>
            </a:r>
          </a:p>
          <a:p>
            <a:r>
              <a:rPr lang="en-US" dirty="0"/>
              <a:t>Oh Lord how he ran!</a:t>
            </a:r>
          </a:p>
          <a:p>
            <a:r>
              <a:rPr lang="en-US" dirty="0"/>
              <a:t>How he fell! how he slumped!</a:t>
            </a:r>
          </a:p>
          <a:p>
            <a:endParaRPr lang="en-US" dirty="0"/>
          </a:p>
        </p:txBody>
      </p:sp>
    </p:spTree>
    <p:extLst>
      <p:ext uri="{BB962C8B-B14F-4D97-AF65-F5344CB8AC3E}">
        <p14:creationId xmlns:p14="http://schemas.microsoft.com/office/powerpoint/2010/main" val="1794781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Figures of Affiliation</a:t>
            </a:r>
            <a:endParaRPr lang="en-US" dirty="0"/>
          </a:p>
        </p:txBody>
      </p:sp>
      <p:sp>
        <p:nvSpPr>
          <p:cNvPr id="3" name="Content Placeholder 2"/>
          <p:cNvSpPr>
            <a:spLocks noGrp="1"/>
          </p:cNvSpPr>
          <p:nvPr>
            <p:ph idx="1"/>
          </p:nvPr>
        </p:nvSpPr>
        <p:spPr/>
        <p:txBody>
          <a:bodyPr/>
          <a:lstStyle/>
          <a:p>
            <a:r>
              <a:rPr lang="en-US" dirty="0"/>
              <a:t>Synecdoche, </a:t>
            </a:r>
            <a:endParaRPr lang="en-US" dirty="0" smtClean="0"/>
          </a:p>
          <a:p>
            <a:r>
              <a:rPr lang="en-US" dirty="0" smtClean="0"/>
              <a:t>metonymy</a:t>
            </a:r>
            <a:r>
              <a:rPr lang="en-US" dirty="0"/>
              <a:t>, </a:t>
            </a:r>
            <a:endParaRPr lang="en-US" dirty="0" smtClean="0"/>
          </a:p>
          <a:p>
            <a:r>
              <a:rPr lang="en-US" dirty="0" err="1" smtClean="0"/>
              <a:t>hypallage</a:t>
            </a:r>
            <a:r>
              <a:rPr lang="en-US" dirty="0"/>
              <a:t>, </a:t>
            </a:r>
            <a:endParaRPr lang="en-US" dirty="0" smtClean="0"/>
          </a:p>
          <a:p>
            <a:r>
              <a:rPr lang="en-US" dirty="0" smtClean="0"/>
              <a:t>allusion</a:t>
            </a:r>
            <a:r>
              <a:rPr lang="en-US" dirty="0"/>
              <a:t>, </a:t>
            </a:r>
            <a:endParaRPr lang="en-US" dirty="0"/>
          </a:p>
        </p:txBody>
      </p:sp>
    </p:spTree>
    <p:extLst>
      <p:ext uri="{BB962C8B-B14F-4D97-AF65-F5344CB8AC3E}">
        <p14:creationId xmlns:p14="http://schemas.microsoft.com/office/powerpoint/2010/main" val="2594874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Synecdoche &amp; Metonymy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Synecdoche</a:t>
            </a:r>
          </a:p>
          <a:p>
            <a:r>
              <a:rPr lang="en-US" dirty="0"/>
              <a:t>This is a representation of one thing with its part or the whole is used to represent the part. The part used in representing the whole must be an important part and must be directly associated with it in order to bring out the full meaning of the whole. Example:</a:t>
            </a:r>
          </a:p>
          <a:p>
            <a:r>
              <a:rPr lang="en-US" dirty="0"/>
              <a:t>All hands shall be on deck 'Hands' here represent people.</a:t>
            </a:r>
          </a:p>
          <a:p>
            <a:pPr marL="0" indent="0">
              <a:buNone/>
            </a:pPr>
            <a:r>
              <a:rPr lang="en-US" dirty="0"/>
              <a:t>Metonymy</a:t>
            </a:r>
          </a:p>
          <a:p>
            <a:r>
              <a:rPr lang="en-US" dirty="0"/>
              <a:t>This is a representation of an </a:t>
            </a:r>
            <a:r>
              <a:rPr lang="en-US" dirty="0" smtClean="0"/>
              <a:t>object with </a:t>
            </a:r>
            <a:r>
              <a:rPr lang="en-US" dirty="0"/>
              <a:t>something </a:t>
            </a:r>
            <a:r>
              <a:rPr lang="en-US" dirty="0" smtClean="0"/>
              <a:t>closely </a:t>
            </a:r>
            <a:r>
              <a:rPr lang="en-US" dirty="0"/>
              <a:t>associated with it. These objects include things they are known by things they normally wear, symbol of their authority or tools of their profession. In metonymy people are replaced by the objects they are normally associated with. Example:</a:t>
            </a:r>
          </a:p>
          <a:p>
            <a:r>
              <a:rPr lang="en-US" dirty="0"/>
              <a:t>'</a:t>
            </a:r>
            <a:r>
              <a:rPr lang="en-US" dirty="0" err="1"/>
              <a:t>Agbada</a:t>
            </a:r>
            <a:r>
              <a:rPr lang="en-US" dirty="0"/>
              <a:t> has submerged this country into the depths of corruption.' '</a:t>
            </a:r>
            <a:r>
              <a:rPr lang="en-US" dirty="0" err="1"/>
              <a:t>Agbada</a:t>
            </a:r>
            <a:r>
              <a:rPr lang="en-US" dirty="0"/>
              <a:t>': a metonymy for politicians.</a:t>
            </a:r>
          </a:p>
          <a:p>
            <a:endParaRPr lang="en-US" dirty="0"/>
          </a:p>
        </p:txBody>
      </p:sp>
    </p:spTree>
    <p:extLst>
      <p:ext uri="{BB962C8B-B14F-4D97-AF65-F5344CB8AC3E}">
        <p14:creationId xmlns:p14="http://schemas.microsoft.com/office/powerpoint/2010/main" val="1715975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Hypallage</a:t>
            </a:r>
            <a:r>
              <a:rPr lang="en-US" dirty="0" smtClean="0"/>
              <a:t> &amp; Allusion</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a:t>Hypallage</a:t>
            </a:r>
            <a:r>
              <a:rPr lang="en-US" dirty="0"/>
              <a:t> or Transferred Epithet</a:t>
            </a:r>
          </a:p>
          <a:p>
            <a:r>
              <a:rPr lang="en-US" dirty="0"/>
              <a:t>This is a figure of speech in which the qualifying adjective is transferred from a person to a thing. From the poem 'Stanley meets </a:t>
            </a:r>
            <a:r>
              <a:rPr lang="en-US" dirty="0" err="1"/>
              <a:t>Mutesa</a:t>
            </a:r>
            <a:r>
              <a:rPr lang="en-US" dirty="0"/>
              <a:t>' we see the following example:</a:t>
            </a:r>
          </a:p>
          <a:p>
            <a:r>
              <a:rPr lang="en-US" dirty="0"/>
              <a:t>The thin weary line of carriers</a:t>
            </a:r>
          </a:p>
          <a:p>
            <a:r>
              <a:rPr lang="en-US" dirty="0"/>
              <a:t>With tattered dirty rags to cover their backs</a:t>
            </a:r>
          </a:p>
          <a:p>
            <a:r>
              <a:rPr lang="en-US" dirty="0"/>
              <a:t>The highlighted line is an example of </a:t>
            </a:r>
            <a:r>
              <a:rPr lang="en-US" dirty="0" err="1"/>
              <a:t>hypallage</a:t>
            </a:r>
            <a:r>
              <a:rPr lang="en-US" dirty="0"/>
              <a:t>. It is noteworthy that it is not the 'line' that is 'weary,' but the 'carriers.' Under 'normal' sentence construction, that line should have been:</a:t>
            </a:r>
          </a:p>
          <a:p>
            <a:r>
              <a:rPr lang="en-US" dirty="0"/>
              <a:t>'The thin line of weary carriers.'</a:t>
            </a:r>
          </a:p>
          <a:p>
            <a:r>
              <a:rPr lang="en-US" dirty="0"/>
              <a:t> </a:t>
            </a:r>
          </a:p>
          <a:p>
            <a:r>
              <a:rPr lang="en-US" dirty="0"/>
              <a:t>Allusion</a:t>
            </a:r>
          </a:p>
          <a:p>
            <a:r>
              <a:rPr lang="en-US" dirty="0"/>
              <a:t>This is a reference to some well-known events, places or persons in classical or great books like the Bible. Classical allusions are references to events in classical literature of the Greeks, Rome and some other ancient empires.</a:t>
            </a:r>
          </a:p>
          <a:p>
            <a:r>
              <a:rPr lang="en-US" dirty="0"/>
              <a:t>She came in silken drapes And naked breasts, Veiled Artemis, seated On an eagle's nest</a:t>
            </a:r>
          </a:p>
          <a:p>
            <a:r>
              <a:rPr lang="en-US" dirty="0"/>
              <a:t>(</a:t>
            </a:r>
            <a:r>
              <a:rPr lang="en-US" dirty="0" err="1"/>
              <a:t>Lenrie</a:t>
            </a:r>
            <a:r>
              <a:rPr lang="en-US" dirty="0"/>
              <a:t> Peters' She came in silken Drapes)</a:t>
            </a:r>
          </a:p>
          <a:p>
            <a:endParaRPr lang="en-US" dirty="0"/>
          </a:p>
        </p:txBody>
      </p:sp>
    </p:spTree>
    <p:extLst>
      <p:ext uri="{BB962C8B-B14F-4D97-AF65-F5344CB8AC3E}">
        <p14:creationId xmlns:p14="http://schemas.microsoft.com/office/powerpoint/2010/main" val="1185682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Figures of Imagination</a:t>
            </a:r>
            <a:endParaRPr lang="en-US" dirty="0"/>
          </a:p>
        </p:txBody>
      </p:sp>
      <p:sp>
        <p:nvSpPr>
          <p:cNvPr id="3" name="Content Placeholder 2"/>
          <p:cNvSpPr>
            <a:spLocks noGrp="1"/>
          </p:cNvSpPr>
          <p:nvPr>
            <p:ph idx="1"/>
          </p:nvPr>
        </p:nvSpPr>
        <p:spPr/>
        <p:txBody>
          <a:bodyPr/>
          <a:lstStyle/>
          <a:p>
            <a:r>
              <a:rPr lang="en-US" dirty="0"/>
              <a:t>Personification</a:t>
            </a:r>
            <a:r>
              <a:rPr lang="en-US" dirty="0" smtClean="0"/>
              <a:t>,</a:t>
            </a:r>
          </a:p>
          <a:p>
            <a:r>
              <a:rPr lang="en-US" dirty="0" smtClean="0"/>
              <a:t>apostrophe</a:t>
            </a:r>
            <a:r>
              <a:rPr lang="en-US" dirty="0"/>
              <a:t>, </a:t>
            </a:r>
            <a:endParaRPr lang="en-US" dirty="0" smtClean="0"/>
          </a:p>
          <a:p>
            <a:r>
              <a:rPr lang="en-US" dirty="0" smtClean="0"/>
              <a:t>invocation</a:t>
            </a:r>
            <a:r>
              <a:rPr lang="en-US" dirty="0"/>
              <a:t>, </a:t>
            </a:r>
            <a:endParaRPr lang="en-US" dirty="0" smtClean="0"/>
          </a:p>
          <a:p>
            <a:r>
              <a:rPr lang="en-US" dirty="0" smtClean="0"/>
              <a:t>hyperbole</a:t>
            </a:r>
            <a:r>
              <a:rPr lang="en-US" dirty="0"/>
              <a:t>,</a:t>
            </a:r>
            <a:endParaRPr lang="en-US" dirty="0"/>
          </a:p>
        </p:txBody>
      </p:sp>
    </p:spTree>
    <p:extLst>
      <p:ext uri="{BB962C8B-B14F-4D97-AF65-F5344CB8AC3E}">
        <p14:creationId xmlns:p14="http://schemas.microsoft.com/office/powerpoint/2010/main" val="290956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Personification</a:t>
            </a:r>
            <a:endParaRPr lang="en-US" dirty="0"/>
          </a:p>
        </p:txBody>
      </p:sp>
      <p:sp>
        <p:nvSpPr>
          <p:cNvPr id="3" name="Content Placeholder 2"/>
          <p:cNvSpPr>
            <a:spLocks noGrp="1"/>
          </p:cNvSpPr>
          <p:nvPr>
            <p:ph idx="1"/>
          </p:nvPr>
        </p:nvSpPr>
        <p:spPr/>
        <p:txBody>
          <a:bodyPr>
            <a:normAutofit lnSpcReduction="10000"/>
          </a:bodyPr>
          <a:lstStyle/>
          <a:p>
            <a:r>
              <a:rPr lang="en-US" dirty="0"/>
              <a:t>Personification</a:t>
            </a:r>
          </a:p>
          <a:p>
            <a:r>
              <a:rPr lang="en-US" dirty="0"/>
              <a:t>This figure of speech is derived by giving inanimate or non- movable objects the qualities of a human being. These include attributes that human beings are endowed with or functions that animate objects can perform. </a:t>
            </a:r>
            <a:r>
              <a:rPr lang="en-US" dirty="0" smtClean="0"/>
              <a:t>Example:</a:t>
            </a:r>
            <a:endParaRPr lang="en-US" dirty="0"/>
          </a:p>
          <a:p>
            <a:r>
              <a:rPr lang="en-US" dirty="0"/>
              <a:t>Cattle Egret My children gather stars Into their soft songs And woo the young moon With their teeth.</a:t>
            </a:r>
          </a:p>
          <a:p>
            <a:r>
              <a:rPr lang="en-US" dirty="0"/>
              <a:t>The </a:t>
            </a:r>
            <a:r>
              <a:rPr lang="en-US" dirty="0">
                <a:solidFill>
                  <a:schemeClr val="accent2"/>
                </a:solidFill>
              </a:rPr>
              <a:t>moon kisses </a:t>
            </a:r>
            <a:r>
              <a:rPr lang="en-US" dirty="0"/>
              <a:t>My daughter's emerging breasts And my son's dimples.</a:t>
            </a:r>
          </a:p>
          <a:p>
            <a:r>
              <a:rPr lang="en-US" dirty="0"/>
              <a:t>(</a:t>
            </a:r>
            <a:r>
              <a:rPr lang="en-US" dirty="0" err="1"/>
              <a:t>Okot</a:t>
            </a:r>
            <a:r>
              <a:rPr lang="en-US" dirty="0"/>
              <a:t> </a:t>
            </a:r>
            <a:r>
              <a:rPr lang="en-US" dirty="0" err="1"/>
              <a:t>p'Bitek</a:t>
            </a:r>
            <a:r>
              <a:rPr lang="en-US" dirty="0"/>
              <a:t>, From A Selection of African Poetry)</a:t>
            </a:r>
          </a:p>
          <a:p>
            <a:endParaRPr lang="en-US" dirty="0"/>
          </a:p>
        </p:txBody>
      </p:sp>
    </p:spTree>
    <p:extLst>
      <p:ext uri="{BB962C8B-B14F-4D97-AF65-F5344CB8AC3E}">
        <p14:creationId xmlns:p14="http://schemas.microsoft.com/office/powerpoint/2010/main" val="1043482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Apostrophe</a:t>
            </a:r>
            <a:endParaRPr lang="en-US" dirty="0"/>
          </a:p>
        </p:txBody>
      </p:sp>
      <p:sp>
        <p:nvSpPr>
          <p:cNvPr id="3" name="Content Placeholder 2"/>
          <p:cNvSpPr>
            <a:spLocks noGrp="1"/>
          </p:cNvSpPr>
          <p:nvPr>
            <p:ph idx="1"/>
          </p:nvPr>
        </p:nvSpPr>
        <p:spPr/>
        <p:txBody>
          <a:bodyPr>
            <a:normAutofit fontScale="92500" lnSpcReduction="20000"/>
          </a:bodyPr>
          <a:lstStyle/>
          <a:p>
            <a:r>
              <a:rPr lang="en-US" dirty="0"/>
              <a:t>Apostrophe</a:t>
            </a:r>
          </a:p>
          <a:p>
            <a:r>
              <a:rPr lang="en-US" dirty="0"/>
              <a:t>This is a direct address to person, inanimate object or being as if it is present before the addressee. Apostrophe is a kind of personification in which one talks to a non-lining thing as if it were a human being and a person who is absent at a place as if he were within hearing distance. It is a kind of address. The speaker can address an abstract concept, a non-human, a living person or a dead person as if that person is there with the speaker. Let us consider the following </a:t>
            </a:r>
            <a:r>
              <a:rPr lang="en-US" dirty="0" smtClean="0"/>
              <a:t>example:</a:t>
            </a:r>
            <a:endParaRPr lang="en-US" dirty="0"/>
          </a:p>
          <a:p>
            <a:r>
              <a:rPr lang="en-US" dirty="0"/>
              <a:t>DEATH be not proud, though some have called thee Mighty and dreadful, for thou art not </a:t>
            </a:r>
            <a:r>
              <a:rPr lang="en-US" dirty="0" err="1"/>
              <a:t>soe</a:t>
            </a:r>
            <a:r>
              <a:rPr lang="en-US" dirty="0"/>
              <a:t>, </a:t>
            </a:r>
            <a:endParaRPr lang="en-US" dirty="0" smtClean="0"/>
          </a:p>
          <a:p>
            <a:r>
              <a:rPr lang="en-US" dirty="0" smtClean="0"/>
              <a:t>From </a:t>
            </a:r>
            <a:r>
              <a:rPr lang="en-US" dirty="0"/>
              <a:t>John Donne's </a:t>
            </a:r>
            <a:r>
              <a:rPr lang="en-US" dirty="0" smtClean="0"/>
              <a:t>‘Death </a:t>
            </a:r>
            <a:r>
              <a:rPr lang="en-US" dirty="0"/>
              <a:t>be not </a:t>
            </a:r>
            <a:r>
              <a:rPr lang="en-US" dirty="0" smtClean="0"/>
              <a:t>Proud’)</a:t>
            </a:r>
            <a:endParaRPr lang="en-US" dirty="0"/>
          </a:p>
          <a:p>
            <a:endParaRPr lang="en-US" dirty="0"/>
          </a:p>
        </p:txBody>
      </p:sp>
    </p:spTree>
    <p:extLst>
      <p:ext uri="{BB962C8B-B14F-4D97-AF65-F5344CB8AC3E}">
        <p14:creationId xmlns:p14="http://schemas.microsoft.com/office/powerpoint/2010/main" val="2558657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Images</a:t>
            </a:r>
            <a:endParaRPr lang="en-US" dirty="0"/>
          </a:p>
        </p:txBody>
      </p:sp>
      <p:sp>
        <p:nvSpPr>
          <p:cNvPr id="3" name="Content Placeholder 2"/>
          <p:cNvSpPr>
            <a:spLocks noGrp="1"/>
          </p:cNvSpPr>
          <p:nvPr>
            <p:ph idx="1"/>
          </p:nvPr>
        </p:nvSpPr>
        <p:spPr/>
        <p:txBody>
          <a:bodyPr/>
          <a:lstStyle/>
          <a:p>
            <a:r>
              <a:rPr lang="en-US" dirty="0" smtClean="0"/>
              <a:t>It </a:t>
            </a:r>
            <a:r>
              <a:rPr lang="en-US" dirty="0"/>
              <a:t>is a language that convey meaning through 'painted words' or creating 'mental pictures.' The words that enable us to covey these 'mental pictures' are what we call imagery</a:t>
            </a:r>
            <a:r>
              <a:rPr lang="en-US" dirty="0" smtClean="0"/>
              <a:t>.</a:t>
            </a:r>
          </a:p>
          <a:p>
            <a:r>
              <a:rPr lang="en-US" dirty="0"/>
              <a:t>This simply means that things and issues in life are better understood when compared or contrasted with other things. This idea of comparison heightens or diminishes the mental pictures or images being expressed. </a:t>
            </a:r>
            <a:endParaRPr lang="en-US" dirty="0" smtClean="0"/>
          </a:p>
          <a:p>
            <a:r>
              <a:rPr lang="en-US" dirty="0" smtClean="0"/>
              <a:t>Example: A</a:t>
            </a:r>
            <a:r>
              <a:rPr lang="en-US" dirty="0"/>
              <a:t>: He is a man. B: He is a guy.</a:t>
            </a:r>
          </a:p>
          <a:p>
            <a:endParaRPr lang="en-US" dirty="0"/>
          </a:p>
        </p:txBody>
      </p:sp>
    </p:spTree>
    <p:extLst>
      <p:ext uri="{BB962C8B-B14F-4D97-AF65-F5344CB8AC3E}">
        <p14:creationId xmlns:p14="http://schemas.microsoft.com/office/powerpoint/2010/main" val="4272129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Invocation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Invocation</a:t>
            </a:r>
          </a:p>
          <a:p>
            <a:r>
              <a:rPr lang="en-US" dirty="0"/>
              <a:t>This imagery is closely related to apostrophe. In the use of invocation, a being, god or dead person is directly addressed and appealed to or told to do something for the benefit of himself/itself, or the living. For example: </a:t>
            </a:r>
          </a:p>
          <a:p>
            <a:r>
              <a:rPr lang="en-US" dirty="0" err="1"/>
              <a:t>Okigbo</a:t>
            </a:r>
            <a:endParaRPr lang="en-US" dirty="0"/>
          </a:p>
          <a:p>
            <a:r>
              <a:rPr lang="en-US" dirty="0"/>
              <a:t>Come like thunder </a:t>
            </a:r>
            <a:r>
              <a:rPr lang="en-US" dirty="0" err="1"/>
              <a:t>Okigbo</a:t>
            </a:r>
            <a:r>
              <a:rPr lang="en-US" dirty="0"/>
              <a:t>, </a:t>
            </a:r>
            <a:endParaRPr lang="en-US" dirty="0" smtClean="0"/>
          </a:p>
          <a:p>
            <a:r>
              <a:rPr lang="en-US" dirty="0" smtClean="0"/>
              <a:t>Come </a:t>
            </a:r>
            <a:r>
              <a:rPr lang="en-US" dirty="0"/>
              <a:t>from the soil of Africa Like only a black man can</a:t>
            </a:r>
          </a:p>
          <a:p>
            <a:r>
              <a:rPr lang="en-US" dirty="0"/>
              <a:t>Shake the cold souls from their graves </a:t>
            </a:r>
            <a:r>
              <a:rPr lang="en-US" dirty="0" err="1"/>
              <a:t>Okigbo</a:t>
            </a:r>
            <a:r>
              <a:rPr lang="en-US" dirty="0"/>
              <a:t>,</a:t>
            </a:r>
          </a:p>
          <a:p>
            <a:r>
              <a:rPr lang="en-US" dirty="0"/>
              <a:t>Shake them till the ice melts like rain</a:t>
            </a:r>
          </a:p>
          <a:p>
            <a:r>
              <a:rPr lang="en-US" dirty="0"/>
              <a:t>Into the blooded earth.</a:t>
            </a:r>
          </a:p>
          <a:p>
            <a:r>
              <a:rPr lang="en-US" dirty="0"/>
              <a:t>(Peter J. Bradford from </a:t>
            </a:r>
            <a:r>
              <a:rPr lang="en-US" i="1" dirty="0" smtClean="0"/>
              <a:t>Don’t Let him </a:t>
            </a:r>
            <a:r>
              <a:rPr lang="en-US" i="1" dirty="0"/>
              <a:t>Die</a:t>
            </a:r>
            <a:r>
              <a:rPr lang="en-US" dirty="0"/>
              <a:t>)</a:t>
            </a:r>
          </a:p>
          <a:p>
            <a:endParaRPr lang="en-US" dirty="0"/>
          </a:p>
        </p:txBody>
      </p:sp>
    </p:spTree>
    <p:extLst>
      <p:ext uri="{BB962C8B-B14F-4D97-AF65-F5344CB8AC3E}">
        <p14:creationId xmlns:p14="http://schemas.microsoft.com/office/powerpoint/2010/main" val="874199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Poetry is fun</a:t>
            </a:r>
            <a:endParaRPr lang="en-US" dirty="0"/>
          </a:p>
        </p:txBody>
      </p:sp>
      <p:sp>
        <p:nvSpPr>
          <p:cNvPr id="3" name="Content Placeholder 2"/>
          <p:cNvSpPr>
            <a:spLocks noGrp="1"/>
          </p:cNvSpPr>
          <p:nvPr>
            <p:ph idx="1"/>
          </p:nvPr>
        </p:nvSpPr>
        <p:spPr>
          <a:xfrm>
            <a:off x="533400" y="1935480"/>
            <a:ext cx="8229600" cy="4389120"/>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ctr">
              <a:buNone/>
            </a:pPr>
            <a:r>
              <a:rPr lang="en-US" sz="8800" dirty="0" smtClean="0"/>
              <a:t>Thank You</a:t>
            </a:r>
            <a:endParaRPr lang="en-US" sz="8800" dirty="0"/>
          </a:p>
        </p:txBody>
      </p:sp>
    </p:spTree>
    <p:extLst>
      <p:ext uri="{BB962C8B-B14F-4D97-AF65-F5344CB8AC3E}">
        <p14:creationId xmlns:p14="http://schemas.microsoft.com/office/powerpoint/2010/main" val="108465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decel="50000" fill="hold">
                                          <p:stCondLst>
                                            <p:cond delay="0"/>
                                          </p:stCondLst>
                                        </p:cTn>
                                        <p:tgtEl>
                                          <p:spTgt spid="3">
                                            <p:bg/>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bg/>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bg/>
                                          </p:spTgt>
                                        </p:tgtEl>
                                        <p:attrNameLst>
                                          <p:attrName>ppt_w</p:attrName>
                                        </p:attrNameLst>
                                      </p:cBhvr>
                                      <p:tavLst>
                                        <p:tav tm="0">
                                          <p:val>
                                            <p:strVal val="#ppt_w*.05"/>
                                          </p:val>
                                        </p:tav>
                                        <p:tav tm="100000">
                                          <p:val>
                                            <p:strVal val="#ppt_w"/>
                                          </p:val>
                                        </p:tav>
                                      </p:tavLst>
                                    </p:anim>
                                    <p:anim calcmode="lin" valueType="num">
                                      <p:cBhvr>
                                        <p:cTn id="10" dur="1000" fill="hold"/>
                                        <p:tgtEl>
                                          <p:spTgt spid="3">
                                            <p:bg/>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bg/>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bg/>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bg/>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Figures of Similitude</a:t>
            </a:r>
            <a:endParaRPr lang="en-US" dirty="0"/>
          </a:p>
        </p:txBody>
      </p:sp>
      <p:sp>
        <p:nvSpPr>
          <p:cNvPr id="3" name="Content Placeholder 2"/>
          <p:cNvSpPr>
            <a:spLocks noGrp="1"/>
          </p:cNvSpPr>
          <p:nvPr>
            <p:ph idx="1"/>
          </p:nvPr>
        </p:nvSpPr>
        <p:spPr/>
        <p:txBody>
          <a:bodyPr>
            <a:normAutofit lnSpcReduction="10000"/>
          </a:bodyPr>
          <a:lstStyle/>
          <a:p>
            <a:r>
              <a:rPr lang="en-US" dirty="0"/>
              <a:t>The figures of speech listed here attempt to compare two or more objects or ideas based on their similarity with certain qualities they possess. </a:t>
            </a:r>
          </a:p>
          <a:p>
            <a:r>
              <a:rPr lang="en-US" dirty="0"/>
              <a:t>Simile, </a:t>
            </a:r>
            <a:endParaRPr lang="en-US" dirty="0" smtClean="0"/>
          </a:p>
          <a:p>
            <a:r>
              <a:rPr lang="en-US" dirty="0" smtClean="0"/>
              <a:t>metaphor</a:t>
            </a:r>
            <a:r>
              <a:rPr lang="en-US" dirty="0"/>
              <a:t>, </a:t>
            </a:r>
            <a:endParaRPr lang="en-US" dirty="0" smtClean="0"/>
          </a:p>
          <a:p>
            <a:r>
              <a:rPr lang="en-US" dirty="0" smtClean="0"/>
              <a:t>parable</a:t>
            </a:r>
            <a:r>
              <a:rPr lang="en-US" dirty="0"/>
              <a:t>, </a:t>
            </a:r>
            <a:endParaRPr lang="en-US" dirty="0" smtClean="0"/>
          </a:p>
          <a:p>
            <a:r>
              <a:rPr lang="en-US" dirty="0" smtClean="0"/>
              <a:t>allegory</a:t>
            </a:r>
            <a:r>
              <a:rPr lang="en-US" dirty="0"/>
              <a:t>, </a:t>
            </a:r>
            <a:endParaRPr lang="en-US" dirty="0" smtClean="0"/>
          </a:p>
          <a:p>
            <a:r>
              <a:rPr lang="en-US" dirty="0" smtClean="0"/>
              <a:t>fable</a:t>
            </a:r>
            <a:r>
              <a:rPr lang="en-US" dirty="0"/>
              <a:t>, </a:t>
            </a:r>
            <a:endParaRPr lang="en-US" dirty="0" smtClean="0"/>
          </a:p>
          <a:p>
            <a:r>
              <a:rPr lang="en-US" dirty="0" smtClean="0"/>
              <a:t>symbol</a:t>
            </a:r>
            <a:r>
              <a:rPr lang="en-US" dirty="0"/>
              <a:t>, </a:t>
            </a:r>
            <a:endParaRPr lang="en-US" dirty="0" smtClean="0"/>
          </a:p>
          <a:p>
            <a:r>
              <a:rPr lang="en-US" dirty="0" smtClean="0"/>
              <a:t>antonomasia</a:t>
            </a:r>
            <a:r>
              <a:rPr lang="en-US" dirty="0"/>
              <a:t>, </a:t>
            </a:r>
            <a:endParaRPr lang="en-US" dirty="0" smtClean="0"/>
          </a:p>
          <a:p>
            <a:endParaRPr lang="en-US" dirty="0"/>
          </a:p>
        </p:txBody>
      </p:sp>
    </p:spTree>
    <p:extLst>
      <p:ext uri="{BB962C8B-B14F-4D97-AF65-F5344CB8AC3E}">
        <p14:creationId xmlns:p14="http://schemas.microsoft.com/office/powerpoint/2010/main" val="226544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a:t/>
            </a:r>
            <a:br>
              <a:rPr lang="en-US" dirty="0"/>
            </a:br>
            <a:r>
              <a:rPr lang="en-US" dirty="0" smtClean="0"/>
              <a:t>Simile</a:t>
            </a:r>
            <a:endParaRPr lang="en-US" dirty="0"/>
          </a:p>
        </p:txBody>
      </p:sp>
      <p:sp>
        <p:nvSpPr>
          <p:cNvPr id="3" name="Content Placeholder 2"/>
          <p:cNvSpPr>
            <a:spLocks noGrp="1"/>
          </p:cNvSpPr>
          <p:nvPr>
            <p:ph idx="1"/>
          </p:nvPr>
        </p:nvSpPr>
        <p:spPr>
          <a:xfrm>
            <a:off x="457200" y="2209800"/>
            <a:ext cx="8229600" cy="4114800"/>
          </a:xfrm>
        </p:spPr>
        <p:txBody>
          <a:bodyPr>
            <a:normAutofit/>
          </a:bodyPr>
          <a:lstStyle/>
          <a:p>
            <a:r>
              <a:rPr lang="en-US" dirty="0" smtClean="0"/>
              <a:t>This </a:t>
            </a:r>
            <a:r>
              <a:rPr lang="en-US" dirty="0"/>
              <a:t>is a comparison between the qualities or attributes of two things. This type of comparison is normally introduced with words like 'as' or 'like.' For example:</a:t>
            </a:r>
          </a:p>
          <a:p>
            <a:pPr marL="0" indent="0">
              <a:buNone/>
            </a:pPr>
            <a:r>
              <a:rPr lang="en-US" dirty="0"/>
              <a:t>Great water drops are </a:t>
            </a:r>
            <a:r>
              <a:rPr lang="en-US" dirty="0" smtClean="0"/>
              <a:t>dribbling/ </a:t>
            </a:r>
            <a:r>
              <a:rPr lang="en-US" dirty="0"/>
              <a:t>Falling like orange or mango</a:t>
            </a:r>
          </a:p>
          <a:p>
            <a:pPr marL="0" indent="0">
              <a:buNone/>
            </a:pPr>
            <a:r>
              <a:rPr lang="en-US" dirty="0"/>
              <a:t>('Night </a:t>
            </a:r>
            <a:r>
              <a:rPr lang="en-US" dirty="0" err="1"/>
              <a:t>Rain'by</a:t>
            </a:r>
            <a:r>
              <a:rPr lang="en-US" dirty="0"/>
              <a:t> </a:t>
            </a:r>
            <a:r>
              <a:rPr lang="en-US" dirty="0" err="1"/>
              <a:t>J.P.Clark</a:t>
            </a:r>
            <a:r>
              <a:rPr lang="en-US" dirty="0"/>
              <a:t>)</a:t>
            </a:r>
          </a:p>
          <a:p>
            <a:pPr marL="0" indent="0">
              <a:buNone/>
            </a:pPr>
            <a:endParaRPr lang="en-US" dirty="0"/>
          </a:p>
        </p:txBody>
      </p:sp>
    </p:spTree>
    <p:extLst>
      <p:ext uri="{BB962C8B-B14F-4D97-AF65-F5344CB8AC3E}">
        <p14:creationId xmlns:p14="http://schemas.microsoft.com/office/powerpoint/2010/main" val="566741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Metaphor</a:t>
            </a:r>
            <a:endParaRPr lang="en-US" dirty="0"/>
          </a:p>
        </p:txBody>
      </p:sp>
      <p:sp>
        <p:nvSpPr>
          <p:cNvPr id="3" name="Content Placeholder 2"/>
          <p:cNvSpPr>
            <a:spLocks noGrp="1"/>
          </p:cNvSpPr>
          <p:nvPr>
            <p:ph idx="1"/>
          </p:nvPr>
        </p:nvSpPr>
        <p:spPr/>
        <p:txBody>
          <a:bodyPr/>
          <a:lstStyle/>
          <a:p>
            <a:pPr marL="0" indent="0">
              <a:buNone/>
            </a:pPr>
            <a:endParaRPr lang="en-US" dirty="0"/>
          </a:p>
          <a:p>
            <a:r>
              <a:rPr lang="en-US" dirty="0"/>
              <a:t>This is a comparison of the qualities or attributes of two things that are not similar. Metaphor operates on the principle of equation. In other words in metaphor the identity of one thing is transferred to another in order to create images. For example: Nefertiti is a rose.</a:t>
            </a:r>
          </a:p>
          <a:p>
            <a:r>
              <a:rPr lang="en-US" dirty="0"/>
              <a:t>In this example, the qualities of rose are compared with that of a woman.</a:t>
            </a:r>
          </a:p>
          <a:p>
            <a:r>
              <a:rPr lang="en-US" dirty="0" err="1"/>
              <a:t>Naett</a:t>
            </a:r>
            <a:r>
              <a:rPr lang="en-US" dirty="0"/>
              <a:t>. coin of gold, shining coal, you my night, my sun! (from L.S. Senghor's'/ will Pronounce your name)</a:t>
            </a:r>
          </a:p>
          <a:p>
            <a:endParaRPr lang="en-US" dirty="0"/>
          </a:p>
        </p:txBody>
      </p:sp>
    </p:spTree>
    <p:extLst>
      <p:ext uri="{BB962C8B-B14F-4D97-AF65-F5344CB8AC3E}">
        <p14:creationId xmlns:p14="http://schemas.microsoft.com/office/powerpoint/2010/main" val="2387016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Parable &amp; Allegory</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r>
              <a:rPr lang="en-US" dirty="0"/>
              <a:t>A parable Is a short story told with a view to drawing the </a:t>
            </a:r>
            <a:r>
              <a:rPr lang="en-US" dirty="0" smtClean="0"/>
              <a:t>attention </a:t>
            </a:r>
            <a:r>
              <a:rPr lang="en-US" dirty="0"/>
              <a:t>of the hearer to its comparative idea. </a:t>
            </a:r>
            <a:endParaRPr lang="en-US" dirty="0" smtClean="0"/>
          </a:p>
          <a:p>
            <a:endParaRPr lang="en-US" dirty="0"/>
          </a:p>
          <a:p>
            <a:r>
              <a:rPr lang="en-US" dirty="0"/>
              <a:t>Allegory:</a:t>
            </a:r>
          </a:p>
          <a:p>
            <a:r>
              <a:rPr lang="en-US" dirty="0"/>
              <a:t>A long extended comparison in which one subject is described in great details but signifies another meaning. </a:t>
            </a:r>
          </a:p>
        </p:txBody>
      </p:sp>
    </p:spTree>
    <p:extLst>
      <p:ext uri="{BB962C8B-B14F-4D97-AF65-F5344CB8AC3E}">
        <p14:creationId xmlns:p14="http://schemas.microsoft.com/office/powerpoint/2010/main" val="2433185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85000" lnSpcReduction="20000"/>
          </a:bodyPr>
          <a:lstStyle/>
          <a:p>
            <a:r>
              <a:rPr lang="en-US" dirty="0"/>
              <a:t>Fable</a:t>
            </a:r>
          </a:p>
          <a:p>
            <a:r>
              <a:rPr lang="en-US" dirty="0"/>
              <a:t>This is very similar to allegory. The major difference is that the characters are often animals or supernatural beings. Furthermore the story is normally told with a clear moral lesson in mind. A popular example is George Orwell's Animal Farm which is supposedly a story about animals in a farm, but has the extended meaning of narrating the diverse </a:t>
            </a:r>
            <a:r>
              <a:rPr lang="en-US" dirty="0" err="1"/>
              <a:t>behaviour</a:t>
            </a:r>
            <a:r>
              <a:rPr lang="en-US" dirty="0"/>
              <a:t> of man in society.</a:t>
            </a:r>
          </a:p>
          <a:p>
            <a:endParaRPr lang="en-US" dirty="0"/>
          </a:p>
          <a:p>
            <a:r>
              <a:rPr lang="en-US" dirty="0"/>
              <a:t>Symbol</a:t>
            </a:r>
          </a:p>
          <a:p>
            <a:r>
              <a:rPr lang="en-US" dirty="0"/>
              <a:t>This is a representation of an idea(s) with certain objects or words. For instance, a red light at a road intersection becomes a symbol if it triggers off the idea of danger in the minds of drivers and pedestrians. Nevertheless if it only causes drivers to stop without putting their minds on the idea of </a:t>
            </a:r>
            <a:r>
              <a:rPr lang="en-US" dirty="0" err="1"/>
              <a:t>daeger</a:t>
            </a:r>
            <a:r>
              <a:rPr lang="en-US" dirty="0"/>
              <a:t>, it functions simply as a sign. When a symbol is used in literature, the purpose is to give it a meaning which goes beyond the physical representation. For example, the cross is a symbol for Christianity.	</a:t>
            </a:r>
          </a:p>
        </p:txBody>
      </p:sp>
    </p:spTree>
    <p:extLst>
      <p:ext uri="{BB962C8B-B14F-4D97-AF65-F5344CB8AC3E}">
        <p14:creationId xmlns:p14="http://schemas.microsoft.com/office/powerpoint/2010/main" val="1639288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Antonomasia</a:t>
            </a:r>
            <a:endParaRPr lang="en-US" dirty="0"/>
          </a:p>
        </p:txBody>
      </p:sp>
      <p:sp>
        <p:nvSpPr>
          <p:cNvPr id="3" name="Content Placeholder 2"/>
          <p:cNvSpPr>
            <a:spLocks noGrp="1"/>
          </p:cNvSpPr>
          <p:nvPr>
            <p:ph idx="1"/>
          </p:nvPr>
        </p:nvSpPr>
        <p:spPr/>
        <p:txBody>
          <a:bodyPr/>
          <a:lstStyle/>
          <a:p>
            <a:endParaRPr lang="en-US" dirty="0" smtClean="0"/>
          </a:p>
          <a:p>
            <a:r>
              <a:rPr lang="en-US" dirty="0" smtClean="0"/>
              <a:t>Antonomasia</a:t>
            </a:r>
            <a:endParaRPr lang="en-US" dirty="0"/>
          </a:p>
          <a:p>
            <a:r>
              <a:rPr lang="en-US" dirty="0"/>
              <a:t>This is a figure of speech wherein the name of a well-known person, place or event is used to represent some qualities which it </a:t>
            </a:r>
            <a:r>
              <a:rPr lang="en-US" dirty="0" err="1"/>
              <a:t>symbolises</a:t>
            </a:r>
            <a:r>
              <a:rPr lang="en-US" dirty="0"/>
              <a:t>.</a:t>
            </a:r>
          </a:p>
          <a:p>
            <a:endParaRPr lang="en-US" dirty="0"/>
          </a:p>
        </p:txBody>
      </p:sp>
    </p:spTree>
    <p:extLst>
      <p:ext uri="{BB962C8B-B14F-4D97-AF65-F5344CB8AC3E}">
        <p14:creationId xmlns:p14="http://schemas.microsoft.com/office/powerpoint/2010/main" val="3730398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Figures of </a:t>
            </a:r>
            <a:r>
              <a:rPr lang="en-US" dirty="0" err="1" smtClean="0"/>
              <a:t>Contrareity</a:t>
            </a:r>
            <a:endParaRPr lang="en-US" dirty="0"/>
          </a:p>
        </p:txBody>
      </p:sp>
      <p:sp>
        <p:nvSpPr>
          <p:cNvPr id="3" name="Content Placeholder 2"/>
          <p:cNvSpPr>
            <a:spLocks noGrp="1"/>
          </p:cNvSpPr>
          <p:nvPr>
            <p:ph idx="1"/>
          </p:nvPr>
        </p:nvSpPr>
        <p:spPr/>
        <p:txBody>
          <a:bodyPr>
            <a:normAutofit lnSpcReduction="10000"/>
          </a:bodyPr>
          <a:lstStyle/>
          <a:p>
            <a:r>
              <a:rPr lang="en-US" dirty="0"/>
              <a:t>words that suggest opposing views in meaning in order to achieve a literary effect. It is a very effective and emphatic way of making a point.</a:t>
            </a:r>
          </a:p>
          <a:p>
            <a:endParaRPr lang="en-US" dirty="0"/>
          </a:p>
          <a:p>
            <a:r>
              <a:rPr lang="en-US" dirty="0" smtClean="0"/>
              <a:t>Antithesis</a:t>
            </a:r>
            <a:r>
              <a:rPr lang="en-US" dirty="0"/>
              <a:t>, </a:t>
            </a:r>
            <a:endParaRPr lang="en-US" dirty="0" smtClean="0"/>
          </a:p>
          <a:p>
            <a:r>
              <a:rPr lang="en-US" dirty="0" smtClean="0"/>
              <a:t>parallel</a:t>
            </a:r>
            <a:r>
              <a:rPr lang="en-US" dirty="0"/>
              <a:t>, </a:t>
            </a:r>
            <a:endParaRPr lang="en-US" dirty="0" smtClean="0"/>
          </a:p>
          <a:p>
            <a:r>
              <a:rPr lang="en-US" dirty="0" smtClean="0"/>
              <a:t>epigram</a:t>
            </a:r>
            <a:r>
              <a:rPr lang="en-US" dirty="0"/>
              <a:t>, </a:t>
            </a:r>
            <a:endParaRPr lang="en-US" dirty="0" smtClean="0"/>
          </a:p>
          <a:p>
            <a:r>
              <a:rPr lang="en-US" dirty="0" smtClean="0"/>
              <a:t>oxymoron</a:t>
            </a:r>
            <a:r>
              <a:rPr lang="en-US" dirty="0"/>
              <a:t>, </a:t>
            </a:r>
            <a:endParaRPr lang="en-US" dirty="0" smtClean="0"/>
          </a:p>
          <a:p>
            <a:r>
              <a:rPr lang="en-US" dirty="0" smtClean="0"/>
              <a:t>paradox</a:t>
            </a:r>
            <a:r>
              <a:rPr lang="en-US" dirty="0"/>
              <a:t>, </a:t>
            </a:r>
            <a:endParaRPr lang="en-US" dirty="0" smtClean="0"/>
          </a:p>
          <a:p>
            <a:r>
              <a:rPr lang="en-US" dirty="0" smtClean="0"/>
              <a:t>climax </a:t>
            </a:r>
            <a:endParaRPr lang="en-US" dirty="0"/>
          </a:p>
        </p:txBody>
      </p:sp>
    </p:spTree>
    <p:extLst>
      <p:ext uri="{BB962C8B-B14F-4D97-AF65-F5344CB8AC3E}">
        <p14:creationId xmlns:p14="http://schemas.microsoft.com/office/powerpoint/2010/main" val="6104635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444444"/>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371</TotalTime>
  <Words>1543</Words>
  <Application>Microsoft Office PowerPoint</Application>
  <PresentationFormat>On-screen Show (4:3)</PresentationFormat>
  <Paragraphs>145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Language of poetry I</vt:lpstr>
      <vt:lpstr>Images</vt:lpstr>
      <vt:lpstr>Figures of Similitude</vt:lpstr>
      <vt:lpstr>     Simile</vt:lpstr>
      <vt:lpstr>Metaphor</vt:lpstr>
      <vt:lpstr>Parable &amp; Allegory</vt:lpstr>
      <vt:lpstr>PowerPoint Presentation</vt:lpstr>
      <vt:lpstr>Antonomasia</vt:lpstr>
      <vt:lpstr>Figures of Contrareity</vt:lpstr>
      <vt:lpstr>Antithesis</vt:lpstr>
      <vt:lpstr>Parallel, Epigram, Oxymoron</vt:lpstr>
      <vt:lpstr>Paradox</vt:lpstr>
      <vt:lpstr>Climax</vt:lpstr>
      <vt:lpstr>Figures of Affiliation</vt:lpstr>
      <vt:lpstr>Synecdoche &amp; Metonymy</vt:lpstr>
      <vt:lpstr>Hypallage &amp; Allusion</vt:lpstr>
      <vt:lpstr>Figures of Imagination</vt:lpstr>
      <vt:lpstr>Personification</vt:lpstr>
      <vt:lpstr>Apostrophe</vt:lpstr>
      <vt:lpstr>Invocation</vt:lpstr>
      <vt:lpstr>Poetry is fun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Poetry?</dc:title>
  <dc:creator>GMT</dc:creator>
  <cp:lastModifiedBy>GMT</cp:lastModifiedBy>
  <cp:revision>34</cp:revision>
  <dcterms:created xsi:type="dcterms:W3CDTF">2013-03-17T10:52:24Z</dcterms:created>
  <dcterms:modified xsi:type="dcterms:W3CDTF">2013-04-04T11:11:25Z</dcterms:modified>
</cp:coreProperties>
</file>